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138D1B-D972-40E2-8289-FC8C4A0CF251}" type="datetimeFigureOut">
              <a:rPr/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98F40-8F87-41EB-BD13-C70DD9FAC2EC}" type="slidenum">
              <a:rPr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>
        <a:spcBef>
          <a:spcPts val="0"/>
        </a:spcBef>
        <a:buFont typeface="Arial" panose="020B0604020202020204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914400">
        <a:spcBef>
          <a:spcPts val="0"/>
        </a:spcBef>
        <a:buFont typeface="Arial" panose="020B0604020202020204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spcBef>
          <a:spcPts val="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spcBef>
          <a:spcPts val="0"/>
        </a:spcBef>
        <a:buFont typeface="Arial" panose="020B0604020202020204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spcBef>
          <a:spcPts val="0"/>
        </a:spcBef>
        <a:buFont typeface="Arial" panose="020B0604020202020204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637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00338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4300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48263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2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7637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00338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24300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148263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7222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7637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700338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24300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148263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7222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7637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00338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24300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37222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4" name="Text Box 24"/>
          <p:cNvSpPr/>
          <p:nvPr/>
        </p:nvSpPr>
        <p:spPr bwMode="auto">
          <a:xfrm>
            <a:off x="1619250" y="1773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5" name="Text Box 25"/>
          <p:cNvSpPr/>
          <p:nvPr/>
        </p:nvSpPr>
        <p:spPr bwMode="auto">
          <a:xfrm>
            <a:off x="2987675" y="3932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6" name="Text Box 26"/>
          <p:cNvSpPr/>
          <p:nvPr/>
        </p:nvSpPr>
        <p:spPr bwMode="auto">
          <a:xfrm>
            <a:off x="5435600" y="4005511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7" name="Text Box 27"/>
          <p:cNvSpPr/>
          <p:nvPr/>
        </p:nvSpPr>
        <p:spPr bwMode="auto">
          <a:xfrm>
            <a:off x="6588125" y="1844923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8" name="Text Box 28"/>
          <p:cNvSpPr/>
          <p:nvPr/>
        </p:nvSpPr>
        <p:spPr bwMode="auto">
          <a:xfrm>
            <a:off x="4284663" y="5013573"/>
            <a:ext cx="57467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9" name="Text Box 29"/>
          <p:cNvSpPr/>
          <p:nvPr/>
        </p:nvSpPr>
        <p:spPr bwMode="auto">
          <a:xfrm>
            <a:off x="4211638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0" name="Text Box 30"/>
          <p:cNvSpPr/>
          <p:nvPr/>
        </p:nvSpPr>
        <p:spPr bwMode="auto">
          <a:xfrm>
            <a:off x="6588125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1" name="Text Box 32"/>
          <p:cNvSpPr/>
          <p:nvPr/>
        </p:nvSpPr>
        <p:spPr bwMode="auto">
          <a:xfrm>
            <a:off x="5364163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2" name="Text Box 33"/>
          <p:cNvSpPr/>
          <p:nvPr/>
        </p:nvSpPr>
        <p:spPr bwMode="auto">
          <a:xfrm>
            <a:off x="6588125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3" name="Text Box 34"/>
          <p:cNvSpPr/>
          <p:nvPr/>
        </p:nvSpPr>
        <p:spPr bwMode="auto">
          <a:xfrm>
            <a:off x="5435600" y="18449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22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4" name="Text Box 35"/>
          <p:cNvSpPr/>
          <p:nvPr/>
        </p:nvSpPr>
        <p:spPr bwMode="auto">
          <a:xfrm>
            <a:off x="4140200" y="18449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45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5" name="Text Box 36"/>
          <p:cNvSpPr/>
          <p:nvPr/>
        </p:nvSpPr>
        <p:spPr bwMode="auto">
          <a:xfrm>
            <a:off x="1692275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6" name="Text Box 37"/>
          <p:cNvSpPr/>
          <p:nvPr/>
        </p:nvSpPr>
        <p:spPr bwMode="auto">
          <a:xfrm>
            <a:off x="2916238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57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7" name="Text Box 38"/>
          <p:cNvSpPr/>
          <p:nvPr/>
        </p:nvSpPr>
        <p:spPr bwMode="auto">
          <a:xfrm>
            <a:off x="5435600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81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8" name="Text Box 39"/>
          <p:cNvSpPr/>
          <p:nvPr/>
        </p:nvSpPr>
        <p:spPr bwMode="auto">
          <a:xfrm>
            <a:off x="1692275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9" name="Text Box 40"/>
          <p:cNvSpPr/>
          <p:nvPr/>
        </p:nvSpPr>
        <p:spPr bwMode="auto">
          <a:xfrm>
            <a:off x="2987675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0" name="Text Box 41"/>
          <p:cNvSpPr/>
          <p:nvPr/>
        </p:nvSpPr>
        <p:spPr bwMode="auto">
          <a:xfrm>
            <a:off x="4211638" y="39324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77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1" name="Text Box 42"/>
          <p:cNvSpPr/>
          <p:nvPr/>
        </p:nvSpPr>
        <p:spPr bwMode="auto">
          <a:xfrm>
            <a:off x="6659563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2" name="Text Box 43"/>
          <p:cNvSpPr/>
          <p:nvPr/>
        </p:nvSpPr>
        <p:spPr bwMode="auto">
          <a:xfrm>
            <a:off x="1692275" y="5085010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3" name="Text Box 37"/>
          <p:cNvSpPr/>
          <p:nvPr/>
        </p:nvSpPr>
        <p:spPr bwMode="auto">
          <a:xfrm>
            <a:off x="2915816" y="270136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4" name="Text Box 24"/>
          <p:cNvSpPr/>
          <p:nvPr/>
        </p:nvSpPr>
        <p:spPr bwMode="auto">
          <a:xfrm>
            <a:off x="1620738" y="177281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 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5" name="Text Box 27"/>
          <p:cNvSpPr/>
          <p:nvPr/>
        </p:nvSpPr>
        <p:spPr bwMode="auto">
          <a:xfrm>
            <a:off x="6588224" y="184482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23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6" name="Text Box 29"/>
          <p:cNvSpPr/>
          <p:nvPr/>
        </p:nvSpPr>
        <p:spPr bwMode="auto">
          <a:xfrm>
            <a:off x="4211885" y="285293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7" name="Text Box 25"/>
          <p:cNvSpPr/>
          <p:nvPr/>
        </p:nvSpPr>
        <p:spPr bwMode="auto">
          <a:xfrm>
            <a:off x="2987824" y="393305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11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8" name="Text Box 26"/>
          <p:cNvSpPr/>
          <p:nvPr/>
        </p:nvSpPr>
        <p:spPr bwMode="auto">
          <a:xfrm>
            <a:off x="5436096" y="400506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9" name="Text Box 31"/>
          <p:cNvSpPr/>
          <p:nvPr/>
        </p:nvSpPr>
        <p:spPr bwMode="auto">
          <a:xfrm>
            <a:off x="2987749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0" name="Text Box 43"/>
          <p:cNvSpPr/>
          <p:nvPr/>
        </p:nvSpPr>
        <p:spPr bwMode="auto">
          <a:xfrm>
            <a:off x="1691680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1" name="Text Box 28"/>
          <p:cNvSpPr/>
          <p:nvPr/>
        </p:nvSpPr>
        <p:spPr bwMode="auto">
          <a:xfrm>
            <a:off x="4283968" y="5013176"/>
            <a:ext cx="57467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2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52" name="Text Box 35"/>
          <p:cNvSpPr/>
          <p:nvPr/>
        </p:nvSpPr>
        <p:spPr bwMode="auto">
          <a:xfrm>
            <a:off x="4211885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3" name="Text Box 34"/>
          <p:cNvSpPr/>
          <p:nvPr/>
        </p:nvSpPr>
        <p:spPr bwMode="auto">
          <a:xfrm>
            <a:off x="5436021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4" name="Text Box 36"/>
          <p:cNvSpPr/>
          <p:nvPr/>
        </p:nvSpPr>
        <p:spPr bwMode="auto">
          <a:xfrm>
            <a:off x="1691680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5" name="Text Box 38"/>
          <p:cNvSpPr/>
          <p:nvPr/>
        </p:nvSpPr>
        <p:spPr bwMode="auto">
          <a:xfrm>
            <a:off x="5436021" y="270892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6" name="Text Box 33"/>
          <p:cNvSpPr/>
          <p:nvPr/>
        </p:nvSpPr>
        <p:spPr bwMode="auto">
          <a:xfrm>
            <a:off x="6660232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7" name="Text Box 39"/>
          <p:cNvSpPr/>
          <p:nvPr/>
        </p:nvSpPr>
        <p:spPr bwMode="auto">
          <a:xfrm>
            <a:off x="1691680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8" name="Text Box 41"/>
          <p:cNvSpPr/>
          <p:nvPr/>
        </p:nvSpPr>
        <p:spPr bwMode="auto">
          <a:xfrm>
            <a:off x="4211885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9" name="Text Box 42"/>
          <p:cNvSpPr/>
          <p:nvPr/>
        </p:nvSpPr>
        <p:spPr bwMode="auto">
          <a:xfrm>
            <a:off x="6660232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0" name="Text Box 40"/>
          <p:cNvSpPr/>
          <p:nvPr/>
        </p:nvSpPr>
        <p:spPr bwMode="auto">
          <a:xfrm>
            <a:off x="2987824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1" name="Text Box 32"/>
          <p:cNvSpPr/>
          <p:nvPr/>
        </p:nvSpPr>
        <p:spPr bwMode="auto">
          <a:xfrm>
            <a:off x="5436021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2" name="Text Box 30"/>
          <p:cNvSpPr/>
          <p:nvPr/>
        </p:nvSpPr>
        <p:spPr bwMode="auto">
          <a:xfrm>
            <a:off x="6588224" y="501317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63" name="Text Box 31"/>
          <p:cNvSpPr/>
          <p:nvPr/>
        </p:nvSpPr>
        <p:spPr bwMode="auto">
          <a:xfrm>
            <a:off x="2987600" y="17734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39</a:t>
            </a:r>
            <a:endParaRPr lang="en-GB" sz="3200" b="1">
              <a:latin typeface="Comic Sans MS" panose="030F0702030302020204"/>
            </a:endParaRPr>
          </a:p>
        </p:txBody>
      </p:sp>
      <p:pic>
        <p:nvPicPr>
          <p:cNvPr id="64" name="Tension Bed 2 Looped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 bwMode="auto">
          <a:xfrm>
            <a:off x="539552" y="6110064"/>
            <a:ext cx="304800" cy="304800"/>
          </a:xfrm>
          <a:prstGeom prst="rect">
            <a:avLst/>
          </a:prstGeom>
        </p:spPr>
      </p:pic>
      <p:sp>
        <p:nvSpPr>
          <p:cNvPr id="65" name="TextBox 64"/>
          <p:cNvSpPr/>
          <p:nvPr/>
        </p:nvSpPr>
        <p:spPr bwMode="auto">
          <a:xfrm>
            <a:off x="611559" y="188640"/>
            <a:ext cx="7776936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Identify the prime numbers in the grid below. There are 7 to find.</a:t>
            </a: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Highest Common Factor (HCF)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67544" y="1556792"/>
            <a:ext cx="4038600" cy="4525963"/>
          </a:xfrm>
        </p:spPr>
        <p:txBody>
          <a:bodyPr/>
          <a:lstStyle/>
          <a:p>
            <a:pPr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8 and 12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9 and 15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10 and 30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18 and 33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32 and 80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60 and 108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36, 64, and 76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48, 60 and 84</a:t>
            </a:r>
            <a:endParaRPr lang="en-GB"/>
          </a:p>
        </p:txBody>
      </p:sp>
      <p:sp>
        <p:nvSpPr>
          <p:cNvPr id="7" name="TextBox 7"/>
          <p:cNvSpPr/>
          <p:nvPr/>
        </p:nvSpPr>
        <p:spPr bwMode="auto">
          <a:xfrm>
            <a:off x="179512" y="155679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/>
              <a:t>Find the HCF of the following numbers:</a:t>
            </a:r>
            <a:endParaRPr lang="en-GB" sz="2400" b="1"/>
          </a:p>
        </p:txBody>
      </p:sp>
      <p:sp>
        <p:nvSpPr>
          <p:cNvPr id="8" name="TextBox 8"/>
          <p:cNvSpPr/>
          <p:nvPr/>
        </p:nvSpPr>
        <p:spPr bwMode="auto">
          <a:xfrm>
            <a:off x="971599" y="256490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4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9" name="TextBox 9"/>
          <p:cNvSpPr/>
          <p:nvPr/>
        </p:nvSpPr>
        <p:spPr bwMode="auto">
          <a:xfrm>
            <a:off x="971599" y="356430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3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0" name="TextBox 10"/>
          <p:cNvSpPr/>
          <p:nvPr/>
        </p:nvSpPr>
        <p:spPr bwMode="auto">
          <a:xfrm>
            <a:off x="971599" y="457241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10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/>
          <p:nvPr/>
        </p:nvSpPr>
        <p:spPr bwMode="auto">
          <a:xfrm>
            <a:off x="971599" y="558052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3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/>
          <p:nvPr/>
        </p:nvSpPr>
        <p:spPr bwMode="auto">
          <a:xfrm>
            <a:off x="5220072" y="256490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16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3" name="TextBox 13"/>
          <p:cNvSpPr/>
          <p:nvPr/>
        </p:nvSpPr>
        <p:spPr bwMode="auto">
          <a:xfrm>
            <a:off x="5171550" y="356430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12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4" name="TextBox 14"/>
          <p:cNvSpPr/>
          <p:nvPr/>
        </p:nvSpPr>
        <p:spPr bwMode="auto">
          <a:xfrm>
            <a:off x="5282386" y="46047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4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15" name="TextBox 15"/>
          <p:cNvSpPr/>
          <p:nvPr/>
        </p:nvSpPr>
        <p:spPr bwMode="auto">
          <a:xfrm>
            <a:off x="5292080" y="566124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12</a:t>
            </a:r>
            <a:endParaRPr lang="en-GB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Prime Factors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We can use a </a:t>
            </a:r>
            <a:r>
              <a:rPr lang="en-GB">
                <a:solidFill>
                  <a:srgbClr val="FF0000"/>
                </a:solidFill>
              </a:rPr>
              <a:t>‘factor tree’ </a:t>
            </a:r>
            <a:r>
              <a:rPr lang="en-GB"/>
              <a:t>to enable us to write a number as “a product of its prime factors”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Each time you reach a prime number, you stop and circle that number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476672"/>
            <a:ext cx="8229600" cy="5649491"/>
          </a:xfrm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en-GB" sz="3000"/>
              <a:t>Example: Write 84 as a product of its prime factors</a:t>
            </a:r>
            <a:endParaRPr lang="en-GB" sz="3000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endParaRPr lang="en-GB"/>
          </a:p>
          <a:p>
            <a:pPr>
              <a:lnSpc>
                <a:spcPct val="90000"/>
              </a:lnSpc>
              <a:defRPr/>
            </a:pPr>
            <a:r>
              <a:rPr lang="en-GB" sz="3000"/>
              <a:t>84 = 2 x 2 x 3 x 7</a:t>
            </a:r>
            <a:endParaRPr lang="en-GB" sz="3000"/>
          </a:p>
          <a:p>
            <a:pPr>
              <a:lnSpc>
                <a:spcPct val="90000"/>
              </a:lnSpc>
              <a:defRPr/>
            </a:pPr>
            <a:r>
              <a:rPr lang="en-GB" sz="3000"/>
              <a:t>84 = 2</a:t>
            </a:r>
            <a:r>
              <a:rPr lang="en-GB" sz="3000" baseline="30000"/>
              <a:t>2</a:t>
            </a:r>
            <a:r>
              <a:rPr lang="en-GB" sz="3000"/>
              <a:t> x 3 x 7</a:t>
            </a:r>
            <a:endParaRPr lang="en-GB" sz="3000"/>
          </a:p>
        </p:txBody>
      </p:sp>
      <p:sp>
        <p:nvSpPr>
          <p:cNvPr id="5" name="TextBox 3"/>
          <p:cNvSpPr/>
          <p:nvPr/>
        </p:nvSpPr>
        <p:spPr bwMode="auto">
          <a:xfrm>
            <a:off x="3851920" y="13407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84</a:t>
            </a:r>
            <a:endParaRPr lang="en-GB" sz="3200"/>
          </a:p>
        </p:txBody>
      </p:sp>
      <p:sp>
        <p:nvSpPr>
          <p:cNvPr id="6" name="TextBox 4"/>
          <p:cNvSpPr/>
          <p:nvPr/>
        </p:nvSpPr>
        <p:spPr bwMode="auto">
          <a:xfrm>
            <a:off x="3203848" y="22048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7" name="TextBox 5"/>
          <p:cNvSpPr/>
          <p:nvPr/>
        </p:nvSpPr>
        <p:spPr bwMode="auto">
          <a:xfrm>
            <a:off x="4644008" y="22048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42</a:t>
            </a:r>
            <a:endParaRPr lang="en-GB" sz="3200"/>
          </a:p>
        </p:txBody>
      </p:sp>
      <p:sp>
        <p:nvSpPr>
          <p:cNvPr id="8" name="TextBox 6"/>
          <p:cNvSpPr/>
          <p:nvPr/>
        </p:nvSpPr>
        <p:spPr bwMode="auto">
          <a:xfrm>
            <a:off x="4211960" y="313225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9" name="TextBox 7"/>
          <p:cNvSpPr/>
          <p:nvPr/>
        </p:nvSpPr>
        <p:spPr bwMode="auto">
          <a:xfrm>
            <a:off x="5292080" y="313225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21</a:t>
            </a:r>
            <a:endParaRPr lang="en-GB" sz="3200"/>
          </a:p>
        </p:txBody>
      </p:sp>
      <p:sp>
        <p:nvSpPr>
          <p:cNvPr id="10" name="TextBox 8"/>
          <p:cNvSpPr/>
          <p:nvPr/>
        </p:nvSpPr>
        <p:spPr bwMode="auto">
          <a:xfrm>
            <a:off x="4860032" y="406836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3</a:t>
            </a:r>
            <a:endParaRPr lang="en-GB" sz="3200"/>
          </a:p>
        </p:txBody>
      </p:sp>
      <p:sp>
        <p:nvSpPr>
          <p:cNvPr id="11" name="TextBox 9"/>
          <p:cNvSpPr/>
          <p:nvPr/>
        </p:nvSpPr>
        <p:spPr bwMode="auto">
          <a:xfrm>
            <a:off x="6012159" y="406836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7</a:t>
            </a:r>
            <a:endParaRPr lang="en-GB" sz="320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519590" y="1856268"/>
            <a:ext cx="360040" cy="423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 bwMode="auto">
          <a:xfrm>
            <a:off x="4391980" y="1856268"/>
            <a:ext cx="360040" cy="423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/>
        </p:nvCxnSpPr>
        <p:spPr bwMode="auto">
          <a:xfrm flipH="1">
            <a:off x="4572000" y="2708920"/>
            <a:ext cx="28803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0"/>
          <p:cNvCxnSpPr/>
          <p:nvPr/>
        </p:nvCxnSpPr>
        <p:spPr bwMode="auto">
          <a:xfrm>
            <a:off x="5004048" y="2708920"/>
            <a:ext cx="396043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3"/>
          <p:cNvCxnSpPr/>
          <p:nvPr/>
        </p:nvCxnSpPr>
        <p:spPr bwMode="auto">
          <a:xfrm flipH="1">
            <a:off x="5184068" y="3645024"/>
            <a:ext cx="32403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/>
          <p:cNvCxnSpPr/>
          <p:nvPr/>
        </p:nvCxnSpPr>
        <p:spPr bwMode="auto">
          <a:xfrm>
            <a:off x="5724128" y="3645024"/>
            <a:ext cx="432048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26"/>
          <p:cNvSpPr/>
          <p:nvPr/>
        </p:nvSpPr>
        <p:spPr bwMode="auto">
          <a:xfrm>
            <a:off x="3145695" y="2265750"/>
            <a:ext cx="495762" cy="4957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27"/>
          <p:cNvSpPr/>
          <p:nvPr/>
        </p:nvSpPr>
        <p:spPr bwMode="auto">
          <a:xfrm>
            <a:off x="4148246" y="3176763"/>
            <a:ext cx="495762" cy="4957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28"/>
          <p:cNvSpPr/>
          <p:nvPr/>
        </p:nvSpPr>
        <p:spPr bwMode="auto">
          <a:xfrm>
            <a:off x="4796317" y="4149079"/>
            <a:ext cx="495762" cy="4957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9"/>
          <p:cNvSpPr/>
          <p:nvPr/>
        </p:nvSpPr>
        <p:spPr bwMode="auto">
          <a:xfrm>
            <a:off x="5951718" y="4157374"/>
            <a:ext cx="495762" cy="4957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Prime Factors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Write 420 as a product of prime factors.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/>
              <a:t>Your turn…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06896" y="1124744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400"/>
              <a:t>Find the HCF of the following:</a:t>
            </a:r>
            <a:endParaRPr lang="en-GB" sz="2400"/>
          </a:p>
          <a:p>
            <a:pPr>
              <a:defRPr/>
            </a:pP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18 and 28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16 and 40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42 and 90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40 and 63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20, 64 and 108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54, 90 and 162</a:t>
            </a:r>
            <a:endParaRPr lang="en-GB" sz="240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997896" y="1124744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GB" sz="2400"/>
              <a:t>Find the LCM of the following:</a:t>
            </a:r>
            <a:endParaRPr lang="en-GB" sz="2400"/>
          </a:p>
          <a:p>
            <a:pPr>
              <a:defRPr/>
            </a:pP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4 and 5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8 and 12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6 and 9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12 and 15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5, 8 and 10</a:t>
            </a:r>
            <a:endParaRPr lang="en-GB" sz="2400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 sz="2400"/>
              <a:t>4, 7 and 9</a:t>
            </a:r>
            <a:endParaRPr lang="en-GB" sz="2400"/>
          </a:p>
        </p:txBody>
      </p:sp>
      <p:sp>
        <p:nvSpPr>
          <p:cNvPr id="7" name="TextBox 4"/>
          <p:cNvSpPr/>
          <p:nvPr/>
        </p:nvSpPr>
        <p:spPr bwMode="auto">
          <a:xfrm>
            <a:off x="889248" y="53012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GB" sz="2400"/>
              <a:t>Write the following as products of their prime factors.</a:t>
            </a:r>
            <a:endParaRPr lang="en-GB" sz="2400"/>
          </a:p>
          <a:p>
            <a:pPr>
              <a:defRPr/>
            </a:pPr>
            <a:endParaRPr lang="en-GB" sz="2400"/>
          </a:p>
          <a:p>
            <a:pPr>
              <a:defRPr/>
            </a:pPr>
            <a:r>
              <a:rPr lang="en-GB" sz="2400"/>
              <a:t>a) 18		b)  135		c)  154		d)  2310</a:t>
            </a:r>
            <a:endParaRPr lang="en-GB" sz="2400"/>
          </a:p>
        </p:txBody>
      </p:sp>
      <p:sp>
        <p:nvSpPr>
          <p:cNvPr id="8" name="Rectangle 11"/>
          <p:cNvSpPr/>
          <p:nvPr/>
        </p:nvSpPr>
        <p:spPr bwMode="auto">
          <a:xfrm>
            <a:off x="385192" y="1196752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12"/>
          <p:cNvSpPr/>
          <p:nvPr/>
        </p:nvSpPr>
        <p:spPr bwMode="auto">
          <a:xfrm>
            <a:off x="4490004" y="1196752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13"/>
          <p:cNvSpPr/>
          <p:nvPr/>
        </p:nvSpPr>
        <p:spPr bwMode="auto">
          <a:xfrm>
            <a:off x="385192" y="5301208"/>
            <a:ext cx="806525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4"/>
          <p:cNvSpPr/>
          <p:nvPr/>
        </p:nvSpPr>
        <p:spPr bwMode="auto">
          <a:xfrm>
            <a:off x="3265512" y="2348880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2" name="TextBox 15"/>
          <p:cNvSpPr/>
          <p:nvPr/>
        </p:nvSpPr>
        <p:spPr bwMode="auto">
          <a:xfrm>
            <a:off x="3265512" y="2780928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8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3" name="TextBox 16"/>
          <p:cNvSpPr/>
          <p:nvPr/>
        </p:nvSpPr>
        <p:spPr bwMode="auto">
          <a:xfrm>
            <a:off x="3265512" y="3212976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6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4" name="TextBox 17"/>
          <p:cNvSpPr/>
          <p:nvPr/>
        </p:nvSpPr>
        <p:spPr bwMode="auto">
          <a:xfrm>
            <a:off x="3265512" y="3645024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1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5" name="TextBox 18"/>
          <p:cNvSpPr/>
          <p:nvPr/>
        </p:nvSpPr>
        <p:spPr bwMode="auto">
          <a:xfrm>
            <a:off x="3553366" y="4119463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4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6" name="TextBox 19"/>
          <p:cNvSpPr/>
          <p:nvPr/>
        </p:nvSpPr>
        <p:spPr bwMode="auto">
          <a:xfrm>
            <a:off x="3553366" y="4551511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18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7" name="TextBox 20"/>
          <p:cNvSpPr/>
          <p:nvPr/>
        </p:nvSpPr>
        <p:spPr bwMode="auto">
          <a:xfrm>
            <a:off x="7441798" y="2370074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8" name="TextBox 21"/>
          <p:cNvSpPr/>
          <p:nvPr/>
        </p:nvSpPr>
        <p:spPr bwMode="auto">
          <a:xfrm>
            <a:off x="7499406" y="2806362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24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9" name="TextBox 22"/>
          <p:cNvSpPr/>
          <p:nvPr/>
        </p:nvSpPr>
        <p:spPr bwMode="auto">
          <a:xfrm>
            <a:off x="7485004" y="3242649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18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0" name="TextBox 23"/>
          <p:cNvSpPr/>
          <p:nvPr/>
        </p:nvSpPr>
        <p:spPr bwMode="auto">
          <a:xfrm>
            <a:off x="7513806" y="3678936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60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1" name="TextBox 24"/>
          <p:cNvSpPr/>
          <p:nvPr/>
        </p:nvSpPr>
        <p:spPr bwMode="auto">
          <a:xfrm>
            <a:off x="7456200" y="4115223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40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2" name="TextBox 25"/>
          <p:cNvSpPr/>
          <p:nvPr/>
        </p:nvSpPr>
        <p:spPr bwMode="auto">
          <a:xfrm>
            <a:off x="7470602" y="4551511"/>
            <a:ext cx="115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252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3" name="TextBox 26"/>
          <p:cNvSpPr/>
          <p:nvPr/>
        </p:nvSpPr>
        <p:spPr bwMode="auto">
          <a:xfrm>
            <a:off x="892340" y="5670539"/>
            <a:ext cx="147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3</a:t>
            </a:r>
            <a:r>
              <a:rPr lang="en-GB" sz="2400" baseline="30000">
                <a:solidFill>
                  <a:srgbClr val="FF0000"/>
                </a:solidFill>
              </a:rPr>
              <a:t>2</a:t>
            </a:r>
            <a:r>
              <a:rPr lang="en-GB" sz="2400">
                <a:solidFill>
                  <a:srgbClr val="FF0000"/>
                </a:solidFill>
              </a:rPr>
              <a:t> x 2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4" name="TextBox 27"/>
          <p:cNvSpPr/>
          <p:nvPr/>
        </p:nvSpPr>
        <p:spPr bwMode="auto">
          <a:xfrm>
            <a:off x="2800552" y="5703639"/>
            <a:ext cx="147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3</a:t>
            </a:r>
            <a:r>
              <a:rPr lang="en-GB" sz="2400" baseline="30000">
                <a:solidFill>
                  <a:srgbClr val="FF0000"/>
                </a:solidFill>
              </a:rPr>
              <a:t>3</a:t>
            </a:r>
            <a:r>
              <a:rPr lang="en-GB" sz="2400">
                <a:solidFill>
                  <a:srgbClr val="FF0000"/>
                </a:solidFill>
              </a:rPr>
              <a:t> x 5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5" name="TextBox 28"/>
          <p:cNvSpPr/>
          <p:nvPr/>
        </p:nvSpPr>
        <p:spPr bwMode="auto">
          <a:xfrm>
            <a:off x="4816776" y="5703639"/>
            <a:ext cx="147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 x 7 x 11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26" name="TextBox 29"/>
          <p:cNvSpPr/>
          <p:nvPr/>
        </p:nvSpPr>
        <p:spPr bwMode="auto">
          <a:xfrm>
            <a:off x="6315089" y="6251167"/>
            <a:ext cx="240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 x 3 x 5 x 7 x 11</a:t>
            </a:r>
            <a:endParaRPr lang="en-GB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Starter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Find the HCF of 30 and 54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Find the LCM of 9 and 12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Write 48 as a product of its prime factors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bart-simpson-generator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50825" y="260350"/>
            <a:ext cx="8713788" cy="633729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u="sng">
                <a:solidFill>
                  <a:schemeClr val="bg1"/>
                </a:solidFill>
              </a:rPr>
              <a:t>HCF and LCM</a:t>
            </a:r>
            <a:endParaRPr lang="en-GB" u="sng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lang="en-GB" sz="3000">
                <a:solidFill>
                  <a:schemeClr val="bg1"/>
                </a:solidFill>
              </a:rPr>
              <a:t>Learning Objectives:</a:t>
            </a:r>
            <a:endParaRPr lang="en-GB" sz="300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3000">
                <a:solidFill>
                  <a:schemeClr val="bg1"/>
                </a:solidFill>
              </a:rPr>
              <a:t>Able to calculate the HCF and LCM of numbers using lists</a:t>
            </a:r>
            <a:endParaRPr lang="en-GB" sz="3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3000">
                <a:solidFill>
                  <a:schemeClr val="bg1"/>
                </a:solidFill>
              </a:rPr>
              <a:t>Able to write a number as a product of its </a:t>
            </a:r>
            <a:endParaRPr lang="en-GB" sz="300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3000">
                <a:solidFill>
                  <a:schemeClr val="bg1"/>
                </a:solidFill>
              </a:rPr>
              <a:t>    prime factors</a:t>
            </a:r>
            <a:endParaRPr lang="en-GB" sz="3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3000">
                <a:solidFill>
                  <a:schemeClr val="bg1"/>
                </a:solidFill>
              </a:rPr>
              <a:t>Able to calculate the HCF and LCM of </a:t>
            </a:r>
            <a:endParaRPr lang="en-GB" sz="300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3000">
                <a:solidFill>
                  <a:schemeClr val="bg1"/>
                </a:solidFill>
              </a:rPr>
              <a:t>    numbers using Venn diagrams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3"/>
          <p:cNvSpPr/>
          <p:nvPr/>
        </p:nvSpPr>
        <p:spPr bwMode="auto">
          <a:xfrm>
            <a:off x="6948264" y="6206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27A03281-9759-4D52-8C5D-3FBE25A27D54}" type="datetime1">
              <a:rPr/>
            </a:fld>
            <a:endParaRPr lang="en-GB" u="sng">
              <a:solidFill>
                <a:schemeClr val="bg1"/>
              </a:solidFill>
            </a:endParaRPr>
          </a:p>
        </p:txBody>
      </p:sp>
      <p:sp>
        <p:nvSpPr>
          <p:cNvPr id="8" name="TextBox 4"/>
          <p:cNvSpPr/>
          <p:nvPr/>
        </p:nvSpPr>
        <p:spPr bwMode="auto">
          <a:xfrm>
            <a:off x="611560" y="6206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u="sng">
                <a:solidFill>
                  <a:schemeClr val="bg1"/>
                </a:solidFill>
              </a:rPr>
              <a:t>Level 5</a:t>
            </a:r>
            <a:endParaRPr lang="en-GB" u="sng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637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00338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4300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48263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2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7637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00338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24300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148263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7222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7637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700338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24300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148263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7222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7637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00338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24300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37222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4" name="Text Box 24"/>
          <p:cNvSpPr/>
          <p:nvPr/>
        </p:nvSpPr>
        <p:spPr bwMode="auto">
          <a:xfrm>
            <a:off x="1619250" y="1773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5" name="Text Box 25"/>
          <p:cNvSpPr/>
          <p:nvPr/>
        </p:nvSpPr>
        <p:spPr bwMode="auto">
          <a:xfrm>
            <a:off x="2987675" y="3932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6" name="Text Box 26"/>
          <p:cNvSpPr/>
          <p:nvPr/>
        </p:nvSpPr>
        <p:spPr bwMode="auto">
          <a:xfrm>
            <a:off x="5435600" y="4005511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7" name="Text Box 27"/>
          <p:cNvSpPr/>
          <p:nvPr/>
        </p:nvSpPr>
        <p:spPr bwMode="auto">
          <a:xfrm>
            <a:off x="6588125" y="1844923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8" name="Text Box 28"/>
          <p:cNvSpPr/>
          <p:nvPr/>
        </p:nvSpPr>
        <p:spPr bwMode="auto">
          <a:xfrm>
            <a:off x="4284663" y="5013573"/>
            <a:ext cx="57467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9" name="Text Box 29"/>
          <p:cNvSpPr/>
          <p:nvPr/>
        </p:nvSpPr>
        <p:spPr bwMode="auto">
          <a:xfrm>
            <a:off x="4211638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0" name="Text Box 30"/>
          <p:cNvSpPr/>
          <p:nvPr/>
        </p:nvSpPr>
        <p:spPr bwMode="auto">
          <a:xfrm>
            <a:off x="6588125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1" name="Text Box 32"/>
          <p:cNvSpPr/>
          <p:nvPr/>
        </p:nvSpPr>
        <p:spPr bwMode="auto">
          <a:xfrm>
            <a:off x="5364163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2" name="Text Box 33"/>
          <p:cNvSpPr/>
          <p:nvPr/>
        </p:nvSpPr>
        <p:spPr bwMode="auto">
          <a:xfrm>
            <a:off x="6588125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3" name="Text Box 34"/>
          <p:cNvSpPr/>
          <p:nvPr/>
        </p:nvSpPr>
        <p:spPr bwMode="auto">
          <a:xfrm>
            <a:off x="5435600" y="18449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22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4" name="Text Box 35"/>
          <p:cNvSpPr/>
          <p:nvPr/>
        </p:nvSpPr>
        <p:spPr bwMode="auto">
          <a:xfrm>
            <a:off x="4140200" y="18449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45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5" name="Text Box 36"/>
          <p:cNvSpPr/>
          <p:nvPr/>
        </p:nvSpPr>
        <p:spPr bwMode="auto">
          <a:xfrm>
            <a:off x="1692275" y="28529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6" name="Text Box 37"/>
          <p:cNvSpPr/>
          <p:nvPr/>
        </p:nvSpPr>
        <p:spPr bwMode="auto">
          <a:xfrm>
            <a:off x="2916238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57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7" name="Text Box 38"/>
          <p:cNvSpPr/>
          <p:nvPr/>
        </p:nvSpPr>
        <p:spPr bwMode="auto">
          <a:xfrm>
            <a:off x="5435600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81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8" name="Text Box 39"/>
          <p:cNvSpPr/>
          <p:nvPr/>
        </p:nvSpPr>
        <p:spPr bwMode="auto">
          <a:xfrm>
            <a:off x="1692275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9" name="Text Box 40"/>
          <p:cNvSpPr/>
          <p:nvPr/>
        </p:nvSpPr>
        <p:spPr bwMode="auto">
          <a:xfrm>
            <a:off x="2987675" y="501357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0" name="Text Box 41"/>
          <p:cNvSpPr/>
          <p:nvPr/>
        </p:nvSpPr>
        <p:spPr bwMode="auto">
          <a:xfrm>
            <a:off x="4211638" y="39324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77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1" name="Text Box 42"/>
          <p:cNvSpPr/>
          <p:nvPr/>
        </p:nvSpPr>
        <p:spPr bwMode="auto">
          <a:xfrm>
            <a:off x="6659563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2" name="Text Box 43"/>
          <p:cNvSpPr/>
          <p:nvPr/>
        </p:nvSpPr>
        <p:spPr bwMode="auto">
          <a:xfrm>
            <a:off x="1692275" y="5085010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3" name="Text Box 37"/>
          <p:cNvSpPr/>
          <p:nvPr/>
        </p:nvSpPr>
        <p:spPr bwMode="auto">
          <a:xfrm>
            <a:off x="2915816" y="270136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4" name="Text Box 24"/>
          <p:cNvSpPr/>
          <p:nvPr/>
        </p:nvSpPr>
        <p:spPr bwMode="auto">
          <a:xfrm>
            <a:off x="1620738" y="177281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 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5" name="Text Box 27"/>
          <p:cNvSpPr/>
          <p:nvPr/>
        </p:nvSpPr>
        <p:spPr bwMode="auto">
          <a:xfrm>
            <a:off x="6588224" y="184482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23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6" name="Text Box 29"/>
          <p:cNvSpPr/>
          <p:nvPr/>
        </p:nvSpPr>
        <p:spPr bwMode="auto">
          <a:xfrm>
            <a:off x="4211885" y="285293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7" name="Text Box 25"/>
          <p:cNvSpPr/>
          <p:nvPr/>
        </p:nvSpPr>
        <p:spPr bwMode="auto">
          <a:xfrm>
            <a:off x="2987824" y="393305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11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8" name="Text Box 26"/>
          <p:cNvSpPr/>
          <p:nvPr/>
        </p:nvSpPr>
        <p:spPr bwMode="auto">
          <a:xfrm>
            <a:off x="5436096" y="400506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9" name="Text Box 31"/>
          <p:cNvSpPr/>
          <p:nvPr/>
        </p:nvSpPr>
        <p:spPr bwMode="auto">
          <a:xfrm>
            <a:off x="2987749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0" name="Text Box 43"/>
          <p:cNvSpPr/>
          <p:nvPr/>
        </p:nvSpPr>
        <p:spPr bwMode="auto">
          <a:xfrm>
            <a:off x="1691680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1" name="Text Box 28"/>
          <p:cNvSpPr/>
          <p:nvPr/>
        </p:nvSpPr>
        <p:spPr bwMode="auto">
          <a:xfrm>
            <a:off x="4283968" y="5013176"/>
            <a:ext cx="574675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2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52" name="Text Box 35"/>
          <p:cNvSpPr/>
          <p:nvPr/>
        </p:nvSpPr>
        <p:spPr bwMode="auto">
          <a:xfrm>
            <a:off x="4211885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3" name="Text Box 34"/>
          <p:cNvSpPr/>
          <p:nvPr/>
        </p:nvSpPr>
        <p:spPr bwMode="auto">
          <a:xfrm>
            <a:off x="5436021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4" name="Text Box 36"/>
          <p:cNvSpPr/>
          <p:nvPr/>
        </p:nvSpPr>
        <p:spPr bwMode="auto">
          <a:xfrm>
            <a:off x="1691680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5" name="Text Box 38"/>
          <p:cNvSpPr/>
          <p:nvPr/>
        </p:nvSpPr>
        <p:spPr bwMode="auto">
          <a:xfrm>
            <a:off x="5436021" y="270892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6" name="Text Box 33"/>
          <p:cNvSpPr/>
          <p:nvPr/>
        </p:nvSpPr>
        <p:spPr bwMode="auto">
          <a:xfrm>
            <a:off x="6660232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7" name="Text Box 39"/>
          <p:cNvSpPr/>
          <p:nvPr/>
        </p:nvSpPr>
        <p:spPr bwMode="auto">
          <a:xfrm>
            <a:off x="1691680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8" name="Text Box 41"/>
          <p:cNvSpPr/>
          <p:nvPr/>
        </p:nvSpPr>
        <p:spPr bwMode="auto">
          <a:xfrm>
            <a:off x="4211885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9" name="Text Box 42"/>
          <p:cNvSpPr/>
          <p:nvPr/>
        </p:nvSpPr>
        <p:spPr bwMode="auto">
          <a:xfrm>
            <a:off x="6660232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0" name="Text Box 40"/>
          <p:cNvSpPr/>
          <p:nvPr/>
        </p:nvSpPr>
        <p:spPr bwMode="auto">
          <a:xfrm>
            <a:off x="2987824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1" name="Text Box 32"/>
          <p:cNvSpPr/>
          <p:nvPr/>
        </p:nvSpPr>
        <p:spPr bwMode="auto">
          <a:xfrm>
            <a:off x="5436021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62" name="Text Box 30"/>
          <p:cNvSpPr/>
          <p:nvPr/>
        </p:nvSpPr>
        <p:spPr bwMode="auto">
          <a:xfrm>
            <a:off x="6588224" y="501317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63" name="Text Box 31"/>
          <p:cNvSpPr/>
          <p:nvPr/>
        </p:nvSpPr>
        <p:spPr bwMode="auto">
          <a:xfrm>
            <a:off x="2987600" y="1773486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39</a:t>
            </a:r>
            <a:endParaRPr lang="en-GB" sz="3200" b="1">
              <a:latin typeface="Comic Sans MS" panose="030F0702030302020204"/>
            </a:endParaRPr>
          </a:p>
        </p:txBody>
      </p:sp>
      <p:pic>
        <p:nvPicPr>
          <p:cNvPr id="64" name="Tension Bed 2 Looped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 bwMode="auto">
          <a:xfrm>
            <a:off x="539552" y="6110064"/>
            <a:ext cx="304800" cy="304800"/>
          </a:xfrm>
          <a:prstGeom prst="rect">
            <a:avLst/>
          </a:prstGeom>
        </p:spPr>
      </p:pic>
      <p:sp>
        <p:nvSpPr>
          <p:cNvPr id="65" name="TextBox 64"/>
          <p:cNvSpPr/>
          <p:nvPr/>
        </p:nvSpPr>
        <p:spPr bwMode="auto">
          <a:xfrm>
            <a:off x="611560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Identify the prime numbers in the grid below. There are 7 to find.</a:t>
            </a: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637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00338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4300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48263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2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7637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00338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24300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148263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7222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7637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700338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24300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148263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7222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7637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00338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24300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37222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4" name="Text Box 24"/>
          <p:cNvSpPr/>
          <p:nvPr/>
        </p:nvSpPr>
        <p:spPr bwMode="auto">
          <a:xfrm>
            <a:off x="1619250" y="1773486"/>
            <a:ext cx="93503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127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5" name="Text Box 25"/>
          <p:cNvSpPr/>
          <p:nvPr/>
        </p:nvSpPr>
        <p:spPr bwMode="auto">
          <a:xfrm>
            <a:off x="2843807" y="3932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449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6" name="Text Box 26"/>
          <p:cNvSpPr/>
          <p:nvPr/>
        </p:nvSpPr>
        <p:spPr bwMode="auto">
          <a:xfrm>
            <a:off x="5292080" y="4005511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367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7" name="Text Box 27"/>
          <p:cNvSpPr/>
          <p:nvPr/>
        </p:nvSpPr>
        <p:spPr bwMode="auto">
          <a:xfrm>
            <a:off x="6588125" y="1844923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313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8" name="Text Box 28"/>
          <p:cNvSpPr/>
          <p:nvPr/>
        </p:nvSpPr>
        <p:spPr bwMode="auto">
          <a:xfrm>
            <a:off x="4067944" y="5013573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137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9" name="Text Box 29"/>
          <p:cNvSpPr/>
          <p:nvPr/>
        </p:nvSpPr>
        <p:spPr bwMode="auto">
          <a:xfrm>
            <a:off x="4068191" y="2852986"/>
            <a:ext cx="100786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199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0" name="Text Box 30"/>
          <p:cNvSpPr/>
          <p:nvPr/>
        </p:nvSpPr>
        <p:spPr bwMode="auto">
          <a:xfrm>
            <a:off x="6516216" y="5013573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919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1" name="Text Box 34"/>
          <p:cNvSpPr/>
          <p:nvPr/>
        </p:nvSpPr>
        <p:spPr bwMode="auto">
          <a:xfrm>
            <a:off x="5292080" y="1844923"/>
            <a:ext cx="9356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303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2" name="Text Box 35"/>
          <p:cNvSpPr/>
          <p:nvPr/>
        </p:nvSpPr>
        <p:spPr bwMode="auto">
          <a:xfrm>
            <a:off x="4067944" y="1844923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153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3" name="Text Box 36"/>
          <p:cNvSpPr/>
          <p:nvPr/>
        </p:nvSpPr>
        <p:spPr bwMode="auto">
          <a:xfrm>
            <a:off x="1619002" y="2852986"/>
            <a:ext cx="9367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415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4" name="Text Box 37"/>
          <p:cNvSpPr/>
          <p:nvPr/>
        </p:nvSpPr>
        <p:spPr bwMode="auto">
          <a:xfrm>
            <a:off x="2916238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57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5" name="Text Box 38"/>
          <p:cNvSpPr/>
          <p:nvPr/>
        </p:nvSpPr>
        <p:spPr bwMode="auto">
          <a:xfrm>
            <a:off x="5292080" y="2924423"/>
            <a:ext cx="9356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187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6" name="Text Box 24"/>
          <p:cNvSpPr/>
          <p:nvPr/>
        </p:nvSpPr>
        <p:spPr bwMode="auto">
          <a:xfrm>
            <a:off x="1620738" y="1772816"/>
            <a:ext cx="93503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127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37" name="Text Box 27"/>
          <p:cNvSpPr/>
          <p:nvPr/>
        </p:nvSpPr>
        <p:spPr bwMode="auto">
          <a:xfrm>
            <a:off x="6588224" y="184482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313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38" name="Text Box 37"/>
          <p:cNvSpPr/>
          <p:nvPr/>
        </p:nvSpPr>
        <p:spPr bwMode="auto">
          <a:xfrm>
            <a:off x="2915740" y="270136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39" name="Text Box 29"/>
          <p:cNvSpPr/>
          <p:nvPr/>
        </p:nvSpPr>
        <p:spPr bwMode="auto">
          <a:xfrm>
            <a:off x="4067943" y="2852936"/>
            <a:ext cx="1008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199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0" name="Text Box 25"/>
          <p:cNvSpPr/>
          <p:nvPr/>
        </p:nvSpPr>
        <p:spPr bwMode="auto">
          <a:xfrm>
            <a:off x="2843807" y="393305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449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1" name="Text Box 26"/>
          <p:cNvSpPr/>
          <p:nvPr/>
        </p:nvSpPr>
        <p:spPr bwMode="auto">
          <a:xfrm>
            <a:off x="5292080" y="400506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367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2" name="Text Box 31"/>
          <p:cNvSpPr/>
          <p:nvPr/>
        </p:nvSpPr>
        <p:spPr bwMode="auto">
          <a:xfrm>
            <a:off x="2987749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3" name="Text Box 28"/>
          <p:cNvSpPr/>
          <p:nvPr/>
        </p:nvSpPr>
        <p:spPr bwMode="auto">
          <a:xfrm>
            <a:off x="4067944" y="5013176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137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4" name="Text Box 30"/>
          <p:cNvSpPr/>
          <p:nvPr/>
        </p:nvSpPr>
        <p:spPr bwMode="auto">
          <a:xfrm>
            <a:off x="6516216" y="5004465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919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5" name="Text Box 43"/>
          <p:cNvSpPr/>
          <p:nvPr/>
        </p:nvSpPr>
        <p:spPr bwMode="auto">
          <a:xfrm>
            <a:off x="1763613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6" name="Text Box 31"/>
          <p:cNvSpPr/>
          <p:nvPr/>
        </p:nvSpPr>
        <p:spPr bwMode="auto">
          <a:xfrm>
            <a:off x="2843807" y="1773486"/>
            <a:ext cx="9359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129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7" name="Text Box 35"/>
          <p:cNvSpPr/>
          <p:nvPr/>
        </p:nvSpPr>
        <p:spPr bwMode="auto">
          <a:xfrm>
            <a:off x="4211885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8" name="Text Box 34"/>
          <p:cNvSpPr/>
          <p:nvPr/>
        </p:nvSpPr>
        <p:spPr bwMode="auto">
          <a:xfrm>
            <a:off x="5436021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9" name="Text Box 36"/>
          <p:cNvSpPr/>
          <p:nvPr/>
        </p:nvSpPr>
        <p:spPr bwMode="auto">
          <a:xfrm>
            <a:off x="1691680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0" name="Text Box 38"/>
          <p:cNvSpPr/>
          <p:nvPr/>
        </p:nvSpPr>
        <p:spPr bwMode="auto">
          <a:xfrm>
            <a:off x="5436021" y="270892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1" name="Text Box 33"/>
          <p:cNvSpPr/>
          <p:nvPr/>
        </p:nvSpPr>
        <p:spPr bwMode="auto">
          <a:xfrm>
            <a:off x="6588224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2" name="Text Box 39"/>
          <p:cNvSpPr/>
          <p:nvPr/>
        </p:nvSpPr>
        <p:spPr bwMode="auto">
          <a:xfrm>
            <a:off x="1691605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3" name="Text Box 41"/>
          <p:cNvSpPr/>
          <p:nvPr/>
        </p:nvSpPr>
        <p:spPr bwMode="auto">
          <a:xfrm>
            <a:off x="4211885" y="371703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4" name="Text Box 42"/>
          <p:cNvSpPr/>
          <p:nvPr/>
        </p:nvSpPr>
        <p:spPr bwMode="auto">
          <a:xfrm>
            <a:off x="6660157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5" name="Text Box 40"/>
          <p:cNvSpPr/>
          <p:nvPr/>
        </p:nvSpPr>
        <p:spPr bwMode="auto">
          <a:xfrm>
            <a:off x="2915816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6" name="Text Box 32"/>
          <p:cNvSpPr/>
          <p:nvPr/>
        </p:nvSpPr>
        <p:spPr bwMode="auto">
          <a:xfrm>
            <a:off x="5436021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pic>
        <p:nvPicPr>
          <p:cNvPr id="57" name="Tension Bed 2 Looped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 bwMode="auto">
          <a:xfrm>
            <a:off x="539552" y="6110064"/>
            <a:ext cx="304800" cy="304800"/>
          </a:xfrm>
          <a:prstGeom prst="rect">
            <a:avLst/>
          </a:prstGeom>
        </p:spPr>
      </p:pic>
      <p:sp>
        <p:nvSpPr>
          <p:cNvPr id="58" name="Text Box 33"/>
          <p:cNvSpPr/>
          <p:nvPr/>
        </p:nvSpPr>
        <p:spPr bwMode="auto">
          <a:xfrm>
            <a:off x="6516216" y="2852986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213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59" name="Text Box 39"/>
          <p:cNvSpPr/>
          <p:nvPr/>
        </p:nvSpPr>
        <p:spPr bwMode="auto">
          <a:xfrm>
            <a:off x="1692275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0" name="Text Box 41"/>
          <p:cNvSpPr/>
          <p:nvPr/>
        </p:nvSpPr>
        <p:spPr bwMode="auto">
          <a:xfrm>
            <a:off x="4067944" y="3932486"/>
            <a:ext cx="9358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111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1" name="Text Box 42"/>
          <p:cNvSpPr/>
          <p:nvPr/>
        </p:nvSpPr>
        <p:spPr bwMode="auto">
          <a:xfrm>
            <a:off x="6516217" y="4005511"/>
            <a:ext cx="93551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453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2" name="Text Box 43"/>
          <p:cNvSpPr/>
          <p:nvPr/>
        </p:nvSpPr>
        <p:spPr bwMode="auto">
          <a:xfrm>
            <a:off x="1692275" y="5085010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3" name="Text Box 40"/>
          <p:cNvSpPr/>
          <p:nvPr/>
        </p:nvSpPr>
        <p:spPr bwMode="auto">
          <a:xfrm>
            <a:off x="2843809" y="5013573"/>
            <a:ext cx="93603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666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4" name="Text Box 32"/>
          <p:cNvSpPr/>
          <p:nvPr/>
        </p:nvSpPr>
        <p:spPr bwMode="auto">
          <a:xfrm>
            <a:off x="5292081" y="5013573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183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5" name="TextBox 64"/>
          <p:cNvSpPr/>
          <p:nvPr/>
        </p:nvSpPr>
        <p:spPr bwMode="auto">
          <a:xfrm>
            <a:off x="611560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Identify the prime numbers in the grid below. There are 7 to find.</a:t>
            </a: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HCF and LCM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Calculate the HCF and LCM of 48 and 60</a:t>
            </a:r>
            <a:endParaRPr lang="en-GB"/>
          </a:p>
        </p:txBody>
      </p:sp>
      <p:cxnSp>
        <p:nvCxnSpPr>
          <p:cNvPr id="6" name="Straight Connector 4"/>
          <p:cNvCxnSpPr/>
          <p:nvPr/>
        </p:nvCxnSpPr>
        <p:spPr bwMode="auto">
          <a:xfrm rot="5400000">
            <a:off x="2411760" y="436510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/>
          <p:nvPr/>
        </p:nvSpPr>
        <p:spPr bwMode="auto">
          <a:xfrm>
            <a:off x="1691680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/>
              <a:t>48</a:t>
            </a:r>
            <a:endParaRPr lang="en-GB" sz="3200"/>
          </a:p>
        </p:txBody>
      </p:sp>
      <p:sp>
        <p:nvSpPr>
          <p:cNvPr id="8" name="TextBox 6"/>
          <p:cNvSpPr/>
          <p:nvPr/>
        </p:nvSpPr>
        <p:spPr bwMode="auto">
          <a:xfrm>
            <a:off x="6012159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/>
              <a:t>60</a:t>
            </a:r>
            <a:endParaRPr lang="en-GB" sz="3200"/>
          </a:p>
        </p:txBody>
      </p:sp>
      <p:sp>
        <p:nvSpPr>
          <p:cNvPr id="9" name="TextBox 3"/>
          <p:cNvSpPr/>
          <p:nvPr/>
        </p:nvSpPr>
        <p:spPr bwMode="auto">
          <a:xfrm>
            <a:off x="323528" y="306896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48 = 2 x 2 x 2 x 2 x 3</a:t>
            </a: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637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00338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4300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48263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25" y="15575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7637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00338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24300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148263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72225" y="2637086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7637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700338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24300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148263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72225" y="37181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47637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00338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924300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372225" y="4797673"/>
            <a:ext cx="1223963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4" name="Text Box 24"/>
          <p:cNvSpPr/>
          <p:nvPr/>
        </p:nvSpPr>
        <p:spPr bwMode="auto">
          <a:xfrm>
            <a:off x="1619250" y="1773486"/>
            <a:ext cx="93503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127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5" name="Text Box 25"/>
          <p:cNvSpPr/>
          <p:nvPr/>
        </p:nvSpPr>
        <p:spPr bwMode="auto">
          <a:xfrm>
            <a:off x="2843807" y="393248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449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6" name="Text Box 26"/>
          <p:cNvSpPr/>
          <p:nvPr/>
        </p:nvSpPr>
        <p:spPr bwMode="auto">
          <a:xfrm>
            <a:off x="5292080" y="4005511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367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7" name="Text Box 27"/>
          <p:cNvSpPr/>
          <p:nvPr/>
        </p:nvSpPr>
        <p:spPr bwMode="auto">
          <a:xfrm>
            <a:off x="6588125" y="1844923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313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8" name="Text Box 28"/>
          <p:cNvSpPr/>
          <p:nvPr/>
        </p:nvSpPr>
        <p:spPr bwMode="auto">
          <a:xfrm>
            <a:off x="4067944" y="5013573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137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29" name="Text Box 29"/>
          <p:cNvSpPr/>
          <p:nvPr/>
        </p:nvSpPr>
        <p:spPr bwMode="auto">
          <a:xfrm>
            <a:off x="4068191" y="2852986"/>
            <a:ext cx="100786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199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0" name="Text Box 30"/>
          <p:cNvSpPr/>
          <p:nvPr/>
        </p:nvSpPr>
        <p:spPr bwMode="auto">
          <a:xfrm>
            <a:off x="6516216" y="5013573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919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1" name="Text Box 34"/>
          <p:cNvSpPr/>
          <p:nvPr/>
        </p:nvSpPr>
        <p:spPr bwMode="auto">
          <a:xfrm>
            <a:off x="5292080" y="1844923"/>
            <a:ext cx="9356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303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2" name="Text Box 35"/>
          <p:cNvSpPr/>
          <p:nvPr/>
        </p:nvSpPr>
        <p:spPr bwMode="auto">
          <a:xfrm>
            <a:off x="4067944" y="1844923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153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3" name="Text Box 36"/>
          <p:cNvSpPr/>
          <p:nvPr/>
        </p:nvSpPr>
        <p:spPr bwMode="auto">
          <a:xfrm>
            <a:off x="1619002" y="2852986"/>
            <a:ext cx="9367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415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4" name="Text Box 37"/>
          <p:cNvSpPr/>
          <p:nvPr/>
        </p:nvSpPr>
        <p:spPr bwMode="auto">
          <a:xfrm>
            <a:off x="2916238" y="2924423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57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5" name="Text Box 38"/>
          <p:cNvSpPr/>
          <p:nvPr/>
        </p:nvSpPr>
        <p:spPr bwMode="auto">
          <a:xfrm>
            <a:off x="5292080" y="2924423"/>
            <a:ext cx="9356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187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36" name="Text Box 24"/>
          <p:cNvSpPr/>
          <p:nvPr/>
        </p:nvSpPr>
        <p:spPr bwMode="auto">
          <a:xfrm>
            <a:off x="1620738" y="1772816"/>
            <a:ext cx="93503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127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37" name="Text Box 27"/>
          <p:cNvSpPr/>
          <p:nvPr/>
        </p:nvSpPr>
        <p:spPr bwMode="auto">
          <a:xfrm>
            <a:off x="6588224" y="184482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313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38" name="Text Box 37"/>
          <p:cNvSpPr/>
          <p:nvPr/>
        </p:nvSpPr>
        <p:spPr bwMode="auto">
          <a:xfrm>
            <a:off x="2915740" y="270136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39" name="Text Box 29"/>
          <p:cNvSpPr/>
          <p:nvPr/>
        </p:nvSpPr>
        <p:spPr bwMode="auto">
          <a:xfrm>
            <a:off x="4067943" y="2852936"/>
            <a:ext cx="10081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199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0" name="Text Box 25"/>
          <p:cNvSpPr/>
          <p:nvPr/>
        </p:nvSpPr>
        <p:spPr bwMode="auto">
          <a:xfrm>
            <a:off x="2843807" y="3933056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449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1" name="Text Box 26"/>
          <p:cNvSpPr/>
          <p:nvPr/>
        </p:nvSpPr>
        <p:spPr bwMode="auto">
          <a:xfrm>
            <a:off x="5292080" y="4005064"/>
            <a:ext cx="935038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367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2" name="Text Box 31"/>
          <p:cNvSpPr/>
          <p:nvPr/>
        </p:nvSpPr>
        <p:spPr bwMode="auto">
          <a:xfrm>
            <a:off x="2987749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3" name="Text Box 28"/>
          <p:cNvSpPr/>
          <p:nvPr/>
        </p:nvSpPr>
        <p:spPr bwMode="auto">
          <a:xfrm>
            <a:off x="4067944" y="5013176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137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4" name="Text Box 30"/>
          <p:cNvSpPr/>
          <p:nvPr/>
        </p:nvSpPr>
        <p:spPr bwMode="auto">
          <a:xfrm>
            <a:off x="6516216" y="5004465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solidFill>
                  <a:srgbClr val="FF0000"/>
                </a:solidFill>
                <a:latin typeface="Comic Sans MS" panose="030F0702030302020204"/>
              </a:rPr>
              <a:t>919</a:t>
            </a:r>
            <a:endParaRPr lang="en-GB" sz="3200" b="1"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45" name="Text Box 43"/>
          <p:cNvSpPr/>
          <p:nvPr/>
        </p:nvSpPr>
        <p:spPr bwMode="auto">
          <a:xfrm>
            <a:off x="1763613" y="4861609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6" name="Text Box 31"/>
          <p:cNvSpPr/>
          <p:nvPr/>
        </p:nvSpPr>
        <p:spPr bwMode="auto">
          <a:xfrm>
            <a:off x="2843807" y="1773486"/>
            <a:ext cx="9359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129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47" name="Text Box 35"/>
          <p:cNvSpPr/>
          <p:nvPr/>
        </p:nvSpPr>
        <p:spPr bwMode="auto">
          <a:xfrm>
            <a:off x="4211885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8" name="Text Box 34"/>
          <p:cNvSpPr/>
          <p:nvPr/>
        </p:nvSpPr>
        <p:spPr bwMode="auto">
          <a:xfrm>
            <a:off x="5436021" y="155679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49" name="Text Box 36"/>
          <p:cNvSpPr/>
          <p:nvPr/>
        </p:nvSpPr>
        <p:spPr bwMode="auto">
          <a:xfrm>
            <a:off x="1691680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0" name="Text Box 38"/>
          <p:cNvSpPr/>
          <p:nvPr/>
        </p:nvSpPr>
        <p:spPr bwMode="auto">
          <a:xfrm>
            <a:off x="5436021" y="270892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1" name="Text Box 33"/>
          <p:cNvSpPr/>
          <p:nvPr/>
        </p:nvSpPr>
        <p:spPr bwMode="auto">
          <a:xfrm>
            <a:off x="6588224" y="263691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2" name="Text Box 39"/>
          <p:cNvSpPr/>
          <p:nvPr/>
        </p:nvSpPr>
        <p:spPr bwMode="auto">
          <a:xfrm>
            <a:off x="1691605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3" name="Text Box 41"/>
          <p:cNvSpPr/>
          <p:nvPr/>
        </p:nvSpPr>
        <p:spPr bwMode="auto">
          <a:xfrm>
            <a:off x="4211885" y="371703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4" name="Text Box 42"/>
          <p:cNvSpPr/>
          <p:nvPr/>
        </p:nvSpPr>
        <p:spPr bwMode="auto">
          <a:xfrm>
            <a:off x="6660157" y="3789040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5" name="Text Box 40"/>
          <p:cNvSpPr/>
          <p:nvPr/>
        </p:nvSpPr>
        <p:spPr bwMode="auto">
          <a:xfrm>
            <a:off x="2915816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sp>
        <p:nvSpPr>
          <p:cNvPr id="56" name="Text Box 32"/>
          <p:cNvSpPr/>
          <p:nvPr/>
        </p:nvSpPr>
        <p:spPr bwMode="auto">
          <a:xfrm>
            <a:off x="5436021" y="4797152"/>
            <a:ext cx="792163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6000" b="1">
                <a:solidFill>
                  <a:srgbClr val="FFFF00"/>
                </a:solidFill>
                <a:latin typeface="Comic Sans MS" panose="030F0702030302020204"/>
              </a:rPr>
              <a:t>X</a:t>
            </a:r>
            <a:endParaRPr lang="en-GB" sz="6000" b="1">
              <a:solidFill>
                <a:srgbClr val="FFFF00"/>
              </a:solidFill>
              <a:latin typeface="Comic Sans MS" panose="030F0702030302020204"/>
            </a:endParaRPr>
          </a:p>
        </p:txBody>
      </p:sp>
      <p:pic>
        <p:nvPicPr>
          <p:cNvPr id="57" name="Tension Bed 2 Looped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 bwMode="auto">
          <a:xfrm>
            <a:off x="539552" y="6110064"/>
            <a:ext cx="304800" cy="304800"/>
          </a:xfrm>
          <a:prstGeom prst="rect">
            <a:avLst/>
          </a:prstGeom>
        </p:spPr>
      </p:pic>
      <p:sp>
        <p:nvSpPr>
          <p:cNvPr id="58" name="Text Box 33"/>
          <p:cNvSpPr/>
          <p:nvPr/>
        </p:nvSpPr>
        <p:spPr bwMode="auto">
          <a:xfrm>
            <a:off x="6516216" y="2852986"/>
            <a:ext cx="93610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213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59" name="Text Box 39"/>
          <p:cNvSpPr/>
          <p:nvPr/>
        </p:nvSpPr>
        <p:spPr bwMode="auto">
          <a:xfrm>
            <a:off x="1692275" y="4005511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93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0" name="Text Box 41"/>
          <p:cNvSpPr/>
          <p:nvPr/>
        </p:nvSpPr>
        <p:spPr bwMode="auto">
          <a:xfrm>
            <a:off x="4067944" y="3932486"/>
            <a:ext cx="9358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111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1" name="Text Box 42"/>
          <p:cNvSpPr/>
          <p:nvPr/>
        </p:nvSpPr>
        <p:spPr bwMode="auto">
          <a:xfrm>
            <a:off x="6516217" y="4005511"/>
            <a:ext cx="93551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453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2" name="Text Box 43"/>
          <p:cNvSpPr/>
          <p:nvPr/>
        </p:nvSpPr>
        <p:spPr bwMode="auto">
          <a:xfrm>
            <a:off x="1692275" y="5085010"/>
            <a:ext cx="792163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 1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3" name="Text Box 40"/>
          <p:cNvSpPr/>
          <p:nvPr/>
        </p:nvSpPr>
        <p:spPr bwMode="auto">
          <a:xfrm>
            <a:off x="2843809" y="5013573"/>
            <a:ext cx="93603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666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4" name="Text Box 32"/>
          <p:cNvSpPr/>
          <p:nvPr/>
        </p:nvSpPr>
        <p:spPr bwMode="auto">
          <a:xfrm>
            <a:off x="5292081" y="5013573"/>
            <a:ext cx="9361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3200" b="1">
                <a:latin typeface="Comic Sans MS" panose="030F0702030302020204"/>
              </a:rPr>
              <a:t>183</a:t>
            </a:r>
            <a:endParaRPr lang="en-GB" sz="3200" b="1">
              <a:latin typeface="Comic Sans MS" panose="030F0702030302020204"/>
            </a:endParaRPr>
          </a:p>
        </p:txBody>
      </p:sp>
      <p:sp>
        <p:nvSpPr>
          <p:cNvPr id="65" name="TextBox 64"/>
          <p:cNvSpPr/>
          <p:nvPr/>
        </p:nvSpPr>
        <p:spPr bwMode="auto">
          <a:xfrm>
            <a:off x="611560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Identify the prime numbers in the grid below. There are 7 to find.</a:t>
            </a: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/>
          <p:nvPr/>
        </p:nvSpPr>
        <p:spPr bwMode="auto">
          <a:xfrm>
            <a:off x="395536" y="26064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48 = 2 x 2 x 2 x 2 x 3</a:t>
            </a:r>
            <a:endParaRPr lang="en-GB" sz="3200"/>
          </a:p>
          <a:p>
            <a:pPr>
              <a:defRPr/>
            </a:pPr>
            <a:r>
              <a:rPr lang="en-GB" sz="3200"/>
              <a:t>60 = 2 x 2 x 3 x 5</a:t>
            </a:r>
            <a:endParaRPr lang="en-GB" sz="3200"/>
          </a:p>
        </p:txBody>
      </p:sp>
      <p:sp>
        <p:nvSpPr>
          <p:cNvPr id="5" name="Oval 4"/>
          <p:cNvSpPr/>
          <p:nvPr/>
        </p:nvSpPr>
        <p:spPr bwMode="auto">
          <a:xfrm>
            <a:off x="1907704" y="1916832"/>
            <a:ext cx="2736304" cy="27363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3491880" y="1916832"/>
            <a:ext cx="2736304" cy="27363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/>
          <p:nvPr/>
        </p:nvSpPr>
        <p:spPr bwMode="auto">
          <a:xfrm>
            <a:off x="1907704" y="43651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48</a:t>
            </a:r>
            <a:endParaRPr lang="en-GB" sz="3200"/>
          </a:p>
        </p:txBody>
      </p:sp>
      <p:sp>
        <p:nvSpPr>
          <p:cNvPr id="8" name="TextBox 7"/>
          <p:cNvSpPr/>
          <p:nvPr/>
        </p:nvSpPr>
        <p:spPr bwMode="auto">
          <a:xfrm>
            <a:off x="5652120" y="42930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60</a:t>
            </a:r>
            <a:endParaRPr lang="en-GB" sz="3200"/>
          </a:p>
        </p:txBody>
      </p:sp>
      <p:sp>
        <p:nvSpPr>
          <p:cNvPr id="9" name="TextBox 8"/>
          <p:cNvSpPr/>
          <p:nvPr/>
        </p:nvSpPr>
        <p:spPr bwMode="auto">
          <a:xfrm>
            <a:off x="1187624" y="2606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0" name="TextBox 9"/>
          <p:cNvSpPr/>
          <p:nvPr/>
        </p:nvSpPr>
        <p:spPr bwMode="auto">
          <a:xfrm>
            <a:off x="1187624" y="74311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1" name="TextBox 10"/>
          <p:cNvSpPr/>
          <p:nvPr/>
        </p:nvSpPr>
        <p:spPr bwMode="auto">
          <a:xfrm>
            <a:off x="1763687" y="2606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2" name="TextBox 11"/>
          <p:cNvSpPr/>
          <p:nvPr/>
        </p:nvSpPr>
        <p:spPr bwMode="auto">
          <a:xfrm>
            <a:off x="1763687" y="74311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3" name="TextBox 12"/>
          <p:cNvSpPr/>
          <p:nvPr/>
        </p:nvSpPr>
        <p:spPr bwMode="auto">
          <a:xfrm>
            <a:off x="3445630" y="2606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3</a:t>
            </a:r>
            <a:endParaRPr lang="en-GB" sz="3200"/>
          </a:p>
        </p:txBody>
      </p:sp>
      <p:sp>
        <p:nvSpPr>
          <p:cNvPr id="14" name="TextBox 13"/>
          <p:cNvSpPr/>
          <p:nvPr/>
        </p:nvSpPr>
        <p:spPr bwMode="auto">
          <a:xfrm>
            <a:off x="2313994" y="74311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3</a:t>
            </a:r>
            <a:endParaRPr lang="en-GB" sz="3200"/>
          </a:p>
        </p:txBody>
      </p:sp>
      <p:sp>
        <p:nvSpPr>
          <p:cNvPr id="15" name="TextBox 14"/>
          <p:cNvSpPr/>
          <p:nvPr/>
        </p:nvSpPr>
        <p:spPr bwMode="auto">
          <a:xfrm>
            <a:off x="2313994" y="2606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6" name="TextBox 15"/>
          <p:cNvSpPr/>
          <p:nvPr/>
        </p:nvSpPr>
        <p:spPr bwMode="auto">
          <a:xfrm>
            <a:off x="2877179" y="2606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2</a:t>
            </a:r>
            <a:endParaRPr lang="en-GB" sz="3200"/>
          </a:p>
        </p:txBody>
      </p:sp>
      <p:sp>
        <p:nvSpPr>
          <p:cNvPr id="17" name="TextBox 16"/>
          <p:cNvSpPr/>
          <p:nvPr/>
        </p:nvSpPr>
        <p:spPr bwMode="auto">
          <a:xfrm>
            <a:off x="2882445" y="74311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/>
              <a:t>5</a:t>
            </a:r>
            <a:endParaRPr lang="en-GB" sz="3200"/>
          </a:p>
        </p:txBody>
      </p:sp>
      <p:cxnSp>
        <p:nvCxnSpPr>
          <p:cNvPr id="18" name="Straight Connector 18"/>
          <p:cNvCxnSpPr/>
          <p:nvPr/>
        </p:nvCxnSpPr>
        <p:spPr bwMode="auto">
          <a:xfrm rot="5400000" flipH="1" flipV="1">
            <a:off x="1259632" y="908720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0"/>
          <p:cNvCxnSpPr/>
          <p:nvPr/>
        </p:nvCxnSpPr>
        <p:spPr bwMode="auto">
          <a:xfrm rot="5400000" flipH="1" flipV="1">
            <a:off x="1233874" y="47667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/>
          <p:cNvCxnSpPr/>
          <p:nvPr/>
        </p:nvCxnSpPr>
        <p:spPr bwMode="auto">
          <a:xfrm rot="5400000" flipH="1" flipV="1">
            <a:off x="1835696" y="47667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/>
          <p:cNvCxnSpPr/>
          <p:nvPr/>
        </p:nvCxnSpPr>
        <p:spPr bwMode="auto">
          <a:xfrm rot="5400000" flipH="1" flipV="1">
            <a:off x="1835696" y="908720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/>
          <p:cNvCxnSpPr/>
          <p:nvPr/>
        </p:nvCxnSpPr>
        <p:spPr bwMode="auto">
          <a:xfrm rot="5400000" flipH="1" flipV="1">
            <a:off x="3530517" y="47667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4"/>
          <p:cNvCxnSpPr/>
          <p:nvPr/>
        </p:nvCxnSpPr>
        <p:spPr bwMode="auto">
          <a:xfrm rot="5400000" flipH="1" flipV="1">
            <a:off x="2386002" y="934478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2"/>
          <p:cNvSpPr/>
          <p:nvPr/>
        </p:nvSpPr>
        <p:spPr bwMode="auto">
          <a:xfrm>
            <a:off x="323528" y="501317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/>
              <a:buChar char="•"/>
              <a:defRPr/>
            </a:pPr>
            <a:r>
              <a:rPr lang="en-GB" sz="2800"/>
              <a:t> Multiply the numbers in the overlap to get the HCF</a:t>
            </a:r>
            <a:endParaRPr lang="en-GB" sz="2800"/>
          </a:p>
          <a:p>
            <a:pPr>
              <a:buFont typeface="Arial" panose="020B0604020202020204"/>
              <a:buChar char="•"/>
              <a:defRPr/>
            </a:pPr>
            <a:r>
              <a:rPr lang="en-GB" sz="2800"/>
              <a:t> Multiply </a:t>
            </a:r>
            <a:r>
              <a:rPr lang="en-GB" sz="2800" b="1" u="sng"/>
              <a:t>all</a:t>
            </a:r>
            <a:r>
              <a:rPr lang="en-GB" sz="2800"/>
              <a:t> the numbers in the </a:t>
            </a:r>
            <a:r>
              <a:rPr lang="en-GB" sz="2800" b="1" u="sng"/>
              <a:t>Venn</a:t>
            </a:r>
            <a:r>
              <a:rPr lang="en-GB" sz="2800"/>
              <a:t> diagram to get the LCM.</a:t>
            </a:r>
            <a:endParaRPr lang="en-GB" sz="2800"/>
          </a:p>
        </p:txBody>
      </p:sp>
      <p:sp>
        <p:nvSpPr>
          <p:cNvPr id="25" name="TextBox 33"/>
          <p:cNvSpPr/>
          <p:nvPr/>
        </p:nvSpPr>
        <p:spPr bwMode="auto">
          <a:xfrm>
            <a:off x="4932040" y="26064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/>
              <a:t>HCF = 2 x 2 x 3 = 12</a:t>
            </a:r>
            <a:endParaRPr lang="en-GB" sz="2400"/>
          </a:p>
          <a:p>
            <a:pPr>
              <a:defRPr/>
            </a:pPr>
            <a:r>
              <a:rPr lang="en-GB" sz="2400"/>
              <a:t>LCM = 2 x 2 x 3 x 2 x 2 x 5 = 240</a:t>
            </a:r>
            <a:endParaRPr lang="en-GB" sz="2400"/>
          </a:p>
        </p:txBody>
      </p:sp>
      <p:sp>
        <p:nvSpPr>
          <p:cNvPr id="26" name="Rectangle 34"/>
          <p:cNvSpPr/>
          <p:nvPr/>
        </p:nvSpPr>
        <p:spPr bwMode="auto">
          <a:xfrm>
            <a:off x="6732240" y="1268760"/>
            <a:ext cx="2411760" cy="352839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</a:rPr>
              <a:t>Find the HCF and LCM of the following:</a:t>
            </a: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</a:rPr>
              <a:t>24 and 30</a:t>
            </a: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</a:rPr>
              <a:t>36 and 50</a:t>
            </a: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</a:rPr>
              <a:t>16 and 72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7" name="Oval 35"/>
          <p:cNvSpPr/>
          <p:nvPr/>
        </p:nvSpPr>
        <p:spPr bwMode="auto">
          <a:xfrm>
            <a:off x="6876256" y="285293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36"/>
          <p:cNvSpPr/>
          <p:nvPr/>
        </p:nvSpPr>
        <p:spPr bwMode="auto">
          <a:xfrm>
            <a:off x="6876256" y="3573016"/>
            <a:ext cx="360040" cy="3600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37"/>
          <p:cNvSpPr/>
          <p:nvPr/>
        </p:nvSpPr>
        <p:spPr bwMode="auto">
          <a:xfrm>
            <a:off x="6876256" y="4293096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bart-simpson-generator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50825" y="260350"/>
            <a:ext cx="8713788" cy="6337299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u="sng">
                <a:solidFill>
                  <a:schemeClr val="bg1"/>
                </a:solidFill>
              </a:rPr>
              <a:t>HCF and LCM</a:t>
            </a:r>
            <a:endParaRPr lang="en-GB" u="sng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GB">
                <a:solidFill>
                  <a:schemeClr val="bg1"/>
                </a:solidFill>
              </a:rPr>
              <a:t>Learning Objectives</a:t>
            </a:r>
            <a:endParaRPr lang="en-GB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Know what factors and multiples are</a:t>
            </a: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Able to find the LCM of two numbers</a:t>
            </a: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endParaRPr lang="en-GB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Able to find the HCF of two numbers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5"/>
          <p:cNvSpPr/>
          <p:nvPr/>
        </p:nvSpPr>
        <p:spPr bwMode="auto">
          <a:xfrm>
            <a:off x="6948264" y="53938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A42CF84A-9D4E-4B4D-B9C5-C48228518ED2}" type="datetime1">
              <a:rPr/>
            </a:fld>
            <a:endParaRPr lang="en-GB" u="sng">
              <a:solidFill>
                <a:schemeClr val="bg1"/>
              </a:solidFill>
            </a:endParaRPr>
          </a:p>
        </p:txBody>
      </p:sp>
      <p:sp>
        <p:nvSpPr>
          <p:cNvPr id="8" name="TextBox 6"/>
          <p:cNvSpPr/>
          <p:nvPr/>
        </p:nvSpPr>
        <p:spPr bwMode="auto">
          <a:xfrm>
            <a:off x="395536" y="6113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u="sng">
                <a:solidFill>
                  <a:schemeClr val="bg1"/>
                </a:solidFill>
              </a:rPr>
              <a:t>Level 5</a:t>
            </a:r>
            <a:endParaRPr lang="en-GB" u="sng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Lowest Common Multiple (LCM)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u="sng"/>
              <a:t>Lowest Common Multiple</a:t>
            </a:r>
            <a:r>
              <a:rPr lang="en-GB"/>
              <a:t> – the lowest number in two or more numbers’ times tables.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Lowest Common Multiple (LCM)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GB" b="1" i="1"/>
              <a:t>Q.   Find the LCM of 4 and 6.</a:t>
            </a:r>
            <a:endParaRPr lang="en-GB" b="1" i="1"/>
          </a:p>
          <a:p>
            <a:pPr>
              <a:defRPr/>
            </a:pPr>
            <a:endParaRPr lang="en-GB"/>
          </a:p>
          <a:p>
            <a:pPr marL="514350" indent="-514350">
              <a:buFont typeface="+mj-lt"/>
              <a:buAutoNum type="arabicPeriod"/>
              <a:defRPr/>
            </a:pPr>
            <a:r>
              <a:rPr lang="en-GB"/>
              <a:t>Write out the first six numbers the 4 and 6 times tables</a:t>
            </a:r>
            <a:endParaRPr lang="en-GB"/>
          </a:p>
          <a:p>
            <a:pPr marL="514350" indent="-514350">
              <a:buFont typeface="+mj-lt"/>
              <a:buAutoNum type="arabicPeriod"/>
              <a:defRPr/>
            </a:pPr>
            <a:endParaRPr lang="en-GB"/>
          </a:p>
          <a:p>
            <a:pPr marL="514350" indent="-514350">
              <a:buFont typeface="+mj-lt"/>
              <a:buAutoNum type="arabicPeriod"/>
              <a:defRPr/>
            </a:pPr>
            <a:r>
              <a:rPr lang="en-GB"/>
              <a:t>Look for the first number that appears in both lists.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Lowest Common Multiple (LCM)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lnSpc>
                <a:spcPct val="105000"/>
              </a:lnSpc>
              <a:buAutoNum type="alphaUcPeriod" startAt="17"/>
              <a:defRPr/>
            </a:pPr>
            <a:r>
              <a:rPr lang="en-GB"/>
              <a:t>Find the LCM of 4 and 6</a:t>
            </a:r>
            <a:endParaRPr lang="en-GB"/>
          </a:p>
          <a:p>
            <a:pPr marL="514350" indent="-514350">
              <a:lnSpc>
                <a:spcPct val="105000"/>
              </a:lnSpc>
              <a:buAutoNum type="alphaUcPeriod" startAt="17"/>
              <a:defRPr/>
            </a:pPr>
            <a:endParaRPr lang="en-GB"/>
          </a:p>
          <a:p>
            <a:pPr marL="514350" indent="-514350">
              <a:lnSpc>
                <a:spcPct val="105000"/>
              </a:lnSpc>
              <a:buAutoNum type="arabicPlain" startAt="4"/>
              <a:defRPr/>
            </a:pPr>
            <a:r>
              <a:rPr lang="en-GB"/>
              <a:t>  4, 8, 12, 16, 20, 24,….</a:t>
            </a:r>
            <a:endParaRPr lang="en-GB"/>
          </a:p>
          <a:p>
            <a:pPr marL="514350" indent="-514350">
              <a:lnSpc>
                <a:spcPct val="105000"/>
              </a:lnSpc>
              <a:buAutoNum type="arabicPlain" startAt="4"/>
              <a:defRPr/>
            </a:pPr>
            <a:endParaRPr lang="en-GB"/>
          </a:p>
          <a:p>
            <a:pPr marL="514350" indent="-514350">
              <a:lnSpc>
                <a:spcPct val="105000"/>
              </a:lnSpc>
              <a:buAutoNum type="arabicPlain" startAt="6"/>
              <a:defRPr/>
            </a:pPr>
            <a:r>
              <a:rPr lang="en-GB"/>
              <a:t>  6, 12, 18, 24, 30, 36,…</a:t>
            </a:r>
            <a:endParaRPr lang="en-GB"/>
          </a:p>
          <a:p>
            <a:pPr marL="514350" indent="-514350">
              <a:lnSpc>
                <a:spcPct val="105000"/>
              </a:lnSpc>
              <a:buAutoNum type="arabicPlain" startAt="6"/>
              <a:defRPr/>
            </a:pPr>
            <a:endParaRPr lang="en-GB"/>
          </a:p>
          <a:p>
            <a:pPr marL="0" indent="0">
              <a:lnSpc>
                <a:spcPct val="105000"/>
              </a:lnSpc>
              <a:buNone/>
              <a:defRPr/>
            </a:pPr>
            <a:r>
              <a:rPr lang="en-GB"/>
              <a:t>We want the LOWEST common multiple, so the LCM of 4 and 6 is…</a:t>
            </a:r>
            <a:endParaRPr lang="en-GB"/>
          </a:p>
        </p:txBody>
      </p:sp>
      <p:sp>
        <p:nvSpPr>
          <p:cNvPr id="6" name="Oval 3"/>
          <p:cNvSpPr/>
          <p:nvPr/>
        </p:nvSpPr>
        <p:spPr bwMode="auto">
          <a:xfrm>
            <a:off x="2411760" y="2678477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4"/>
          <p:cNvSpPr/>
          <p:nvPr/>
        </p:nvSpPr>
        <p:spPr bwMode="auto">
          <a:xfrm>
            <a:off x="1990829" y="3744742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5"/>
          <p:cNvSpPr/>
          <p:nvPr/>
        </p:nvSpPr>
        <p:spPr bwMode="auto">
          <a:xfrm>
            <a:off x="4228548" y="2678477"/>
            <a:ext cx="50405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6"/>
          <p:cNvSpPr/>
          <p:nvPr/>
        </p:nvSpPr>
        <p:spPr bwMode="auto">
          <a:xfrm>
            <a:off x="3203848" y="3758596"/>
            <a:ext cx="50405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7"/>
          <p:cNvSpPr/>
          <p:nvPr/>
        </p:nvSpPr>
        <p:spPr bwMode="auto">
          <a:xfrm>
            <a:off x="3779912" y="5220489"/>
            <a:ext cx="88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FF0000"/>
                </a:solidFill>
              </a:rPr>
              <a:t>12</a:t>
            </a:r>
            <a:endParaRPr lang="en-GB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Lowest Common Multiple (LCM)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Find the LCM of 12 and 8.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Lowest Common Multiple (LCM)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2 and 5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3 and 4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4 and 8</a:t>
            </a: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endParaRPr lang="en-GB"/>
          </a:p>
          <a:p>
            <a:pPr marL="514350" indent="-514350">
              <a:buFont typeface="+mj-lt"/>
              <a:buAutoNum type="alphaLcParenR"/>
              <a:defRPr/>
            </a:pPr>
            <a:r>
              <a:rPr lang="en-GB"/>
              <a:t>5 and 6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3 and 8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4 and 9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8 and 10</a:t>
            </a: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endParaRPr lang="en-GB"/>
          </a:p>
          <a:p>
            <a:pPr marL="514350" indent="-514350">
              <a:buFont typeface="+mj-lt"/>
              <a:buAutoNum type="alphaLcParenR" startAt="5"/>
              <a:defRPr/>
            </a:pPr>
            <a:r>
              <a:rPr lang="en-GB"/>
              <a:t>4, 5 and 12.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7" name="TextBox 8"/>
          <p:cNvSpPr/>
          <p:nvPr/>
        </p:nvSpPr>
        <p:spPr bwMode="auto">
          <a:xfrm>
            <a:off x="899592" y="260729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10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TextBox 9"/>
          <p:cNvSpPr/>
          <p:nvPr/>
        </p:nvSpPr>
        <p:spPr bwMode="auto">
          <a:xfrm>
            <a:off x="899592" y="368741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12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9" name="TextBox 10"/>
          <p:cNvSpPr/>
          <p:nvPr/>
        </p:nvSpPr>
        <p:spPr bwMode="auto">
          <a:xfrm>
            <a:off x="899592" y="469552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8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0" name="TextBox 11"/>
          <p:cNvSpPr/>
          <p:nvPr/>
        </p:nvSpPr>
        <p:spPr bwMode="auto">
          <a:xfrm>
            <a:off x="899592" y="56316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30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1" name="TextBox 12"/>
          <p:cNvSpPr/>
          <p:nvPr/>
        </p:nvSpPr>
        <p:spPr bwMode="auto">
          <a:xfrm>
            <a:off x="5220072" y="257241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24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2" name="TextBox 13"/>
          <p:cNvSpPr/>
          <p:nvPr/>
        </p:nvSpPr>
        <p:spPr bwMode="auto">
          <a:xfrm>
            <a:off x="5220072" y="36450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36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3" name="TextBox 14"/>
          <p:cNvSpPr/>
          <p:nvPr/>
        </p:nvSpPr>
        <p:spPr bwMode="auto">
          <a:xfrm>
            <a:off x="5220072" y="462351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40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4" name="TextBox 15"/>
          <p:cNvSpPr/>
          <p:nvPr/>
        </p:nvSpPr>
        <p:spPr bwMode="auto">
          <a:xfrm>
            <a:off x="5220072" y="56316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</a:rPr>
              <a:t>60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5" name="TextBox 16"/>
          <p:cNvSpPr/>
          <p:nvPr/>
        </p:nvSpPr>
        <p:spPr bwMode="auto">
          <a:xfrm>
            <a:off x="683568" y="14847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/>
              <a:t>Find the LCM of the following:</a:t>
            </a:r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Highest Common Factor (HCF)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u="sng">
                <a:solidFill>
                  <a:srgbClr val="FF0000"/>
                </a:solidFill>
              </a:rPr>
              <a:t>Highest Common Factor (HCF)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– the largest number that goes into two or more numbers exactly.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Example: Find the HCF of 32 and 56</a:t>
            </a:r>
            <a:endParaRPr lang="en-GB"/>
          </a:p>
          <a:p>
            <a:pPr marL="0" indent="0">
              <a:buNone/>
              <a:defRPr/>
            </a:pPr>
            <a:r>
              <a:rPr lang="en-GB"/>
              <a:t>32  1, 2, 4, 8, 16, 32</a:t>
            </a:r>
            <a:endParaRPr lang="en-GB"/>
          </a:p>
          <a:p>
            <a:pPr marL="0" indent="0">
              <a:buNone/>
              <a:defRPr/>
            </a:pPr>
            <a:r>
              <a:rPr lang="en-GB"/>
              <a:t>56  1, 2, 4, 7, 8, 14, 28, 56 </a:t>
            </a:r>
            <a:endParaRPr lang="en-GB"/>
          </a:p>
        </p:txBody>
      </p:sp>
      <p:sp>
        <p:nvSpPr>
          <p:cNvPr id="6" name="Oval 3"/>
          <p:cNvSpPr/>
          <p:nvPr/>
        </p:nvSpPr>
        <p:spPr bwMode="auto">
          <a:xfrm>
            <a:off x="1475656" y="446482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4"/>
          <p:cNvSpPr/>
          <p:nvPr/>
        </p:nvSpPr>
        <p:spPr bwMode="auto">
          <a:xfrm>
            <a:off x="1475656" y="504088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5"/>
          <p:cNvSpPr/>
          <p:nvPr/>
        </p:nvSpPr>
        <p:spPr bwMode="auto">
          <a:xfrm>
            <a:off x="1879994" y="4462564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6"/>
          <p:cNvSpPr/>
          <p:nvPr/>
        </p:nvSpPr>
        <p:spPr bwMode="auto">
          <a:xfrm>
            <a:off x="1879994" y="5043619"/>
            <a:ext cx="360040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7"/>
          <p:cNvSpPr/>
          <p:nvPr/>
        </p:nvSpPr>
        <p:spPr bwMode="auto">
          <a:xfrm>
            <a:off x="2281599" y="4464822"/>
            <a:ext cx="36004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8"/>
          <p:cNvSpPr/>
          <p:nvPr/>
        </p:nvSpPr>
        <p:spPr bwMode="auto">
          <a:xfrm>
            <a:off x="2281599" y="5043619"/>
            <a:ext cx="36004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9"/>
          <p:cNvSpPr/>
          <p:nvPr/>
        </p:nvSpPr>
        <p:spPr bwMode="auto">
          <a:xfrm>
            <a:off x="2669349" y="4467555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0"/>
          <p:cNvSpPr/>
          <p:nvPr/>
        </p:nvSpPr>
        <p:spPr bwMode="auto">
          <a:xfrm>
            <a:off x="3059832" y="5040886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1"/>
          <p:cNvSpPr/>
          <p:nvPr/>
        </p:nvSpPr>
        <p:spPr bwMode="auto">
          <a:xfrm>
            <a:off x="6300192" y="464757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7030A0"/>
                </a:solidFill>
              </a:rPr>
              <a:t>HCF = 8</a:t>
            </a:r>
            <a:endParaRPr lang="en-GB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3055</Words>
  <Application>WPS Presentation</Application>
  <PresentationFormat>On-screen Show (4:3)</PresentationFormat>
  <Paragraphs>624</Paragraphs>
  <Slides>20</Slides>
  <Notes>21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Arial</vt:lpstr>
      <vt:lpstr>Comic Sans MS</vt:lpstr>
      <vt:lpstr>Calibri</vt:lpstr>
      <vt:lpstr>Trebuchet MS</vt:lpstr>
      <vt:lpstr>Microsoft YaHei</vt:lpstr>
      <vt:lpstr>Arial Unicode MS</vt:lpstr>
      <vt:lpstr>Office Theme</vt:lpstr>
      <vt:lpstr>PowerPoint 演示文稿</vt:lpstr>
      <vt:lpstr>PowerPoint 演示文稿</vt:lpstr>
      <vt:lpstr>HCF and LCM</vt:lpstr>
      <vt:lpstr>Lowest Common Multiple (LCM)</vt:lpstr>
      <vt:lpstr>Lowest Common Multiple (LCM)</vt:lpstr>
      <vt:lpstr>Lowest Common Multiple (LCM)</vt:lpstr>
      <vt:lpstr>Lowest Common Multiple (LCM)</vt:lpstr>
      <vt:lpstr>Lowest Common Multiple (LCM)</vt:lpstr>
      <vt:lpstr>Highest Common Factor (HCF)</vt:lpstr>
      <vt:lpstr>Highest Common Factor (HCF)</vt:lpstr>
      <vt:lpstr>Prime Factors</vt:lpstr>
      <vt:lpstr>PowerPoint 演示文稿</vt:lpstr>
      <vt:lpstr>Prime Factors</vt:lpstr>
      <vt:lpstr>Your turn…</vt:lpstr>
      <vt:lpstr>Starter</vt:lpstr>
      <vt:lpstr>HCF and LCM</vt:lpstr>
      <vt:lpstr>PowerPoint 演示文稿</vt:lpstr>
      <vt:lpstr>PowerPoint 演示文稿</vt:lpstr>
      <vt:lpstr>HCF and LCM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apc</cp:lastModifiedBy>
  <cp:revision>2</cp:revision>
  <dcterms:created xsi:type="dcterms:W3CDTF">2023-02-09T06:14:34Z</dcterms:created>
  <dcterms:modified xsi:type="dcterms:W3CDTF">2023-02-09T06:14:34Z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